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7" roundtripDataSignature="AMtx7mjEWt8iLbLROwNucax3oi6jhJ5It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2D232F2-D8D2-4BF3-9575-5F94A3C024F6}">
  <a:tblStyle styleId="{12D232F2-D8D2-4BF3-9575-5F94A3C024F6}" styleName="Table_0">
    <a:wholeTbl>
      <a:tcTxStyle b="off" i="off">
        <a:font>
          <a:latin typeface="Calibri"/>
          <a:ea typeface="Calibri"/>
          <a:cs typeface="Calibri"/>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12700">
              <a:solidFill>
                <a:schemeClr val="dk1"/>
              </a:solidFill>
              <a:prstDash val="solid"/>
              <a:round/>
              <a:headEnd len="sm" w="sm" type="none"/>
              <a:tailEnd len="sm" w="sm" type="none"/>
            </a:ln>
          </a:insideV>
        </a:tcBdr>
        <a:fill>
          <a:solidFill>
            <a:srgbClr val="FFFFFF">
              <a:alpha val="0"/>
            </a:srgbClr>
          </a:solidFill>
        </a:fill>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p:nvPr>
            <p:ph idx="2" type="pic"/>
          </p:nvPr>
        </p:nvSpPr>
        <p:spPr>
          <a:xfrm>
            <a:off x="5183188" y="987425"/>
            <a:ext cx="6172200" cy="4873625"/>
          </a:xfrm>
          <a:prstGeom prst="rect">
            <a:avLst/>
          </a:prstGeom>
          <a:noFill/>
          <a:ln>
            <a:noFill/>
          </a:ln>
        </p:spPr>
      </p:sp>
      <p:sp>
        <p:nvSpPr>
          <p:cNvPr id="64" name="Google Shape;64;p1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google.co.uk/search?safe=active&amp;sca_esv=5e03de341bb9f1d9&amp;gl=gb&amp;q=vapour&amp;si=ACC90nwzNcbSj6HKgPz_Y9fzn5jcVUAVAl_-qxI6k9f51r161fy4CRu9ZsAtqegSCIJB9g2SBQvJwBoZPLKnwkgIZHmUkF4cWw%3D%3D&amp;expnd=1&amp;sa=X&amp;ved=2ahUKEwjEg6LEor-GAxUlWEEAHR_2OIcQyecJegQIaRBD"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graphicFrame>
        <p:nvGraphicFramePr>
          <p:cNvPr id="84" name="Google Shape;84;p1"/>
          <p:cNvGraphicFramePr/>
          <p:nvPr/>
        </p:nvGraphicFramePr>
        <p:xfrm>
          <a:off x="152400" y="153361"/>
          <a:ext cx="3000000" cy="3000000"/>
        </p:xfrm>
        <a:graphic>
          <a:graphicData uri="http://schemas.openxmlformats.org/drawingml/2006/table">
            <a:tbl>
              <a:tblPr bandRow="1" firstRow="1">
                <a:noFill/>
                <a:tableStyleId>{12D232F2-D8D2-4BF3-9575-5F94A3C024F6}</a:tableStyleId>
              </a:tblPr>
              <a:tblGrid>
                <a:gridCol w="1340075"/>
                <a:gridCol w="2445900"/>
                <a:gridCol w="2631475"/>
                <a:gridCol w="1793075"/>
                <a:gridCol w="3676675"/>
              </a:tblGrid>
              <a:tr h="735825">
                <a:tc gridSpan="5">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solidFill>
                      <a:srgbClr val="2E75B5"/>
                    </a:solidFill>
                  </a:tcPr>
                </a:tc>
                <a:tc hMerge="1"/>
                <a:tc hMerge="1"/>
                <a:tc hMerge="1"/>
                <a:tc hMerge="1"/>
              </a:tr>
              <a:tr h="357850">
                <a:tc gridSpan="5">
                  <a:txBody>
                    <a:bodyPr/>
                    <a:lstStyle/>
                    <a:p>
                      <a:pPr indent="0" lvl="0" marL="0" marR="0" rtl="0" algn="ctr">
                        <a:lnSpc>
                          <a:spcPct val="100000"/>
                        </a:lnSpc>
                        <a:spcBef>
                          <a:spcPts val="0"/>
                        </a:spcBef>
                        <a:spcAft>
                          <a:spcPts val="0"/>
                        </a:spcAft>
                        <a:buClr>
                          <a:srgbClr val="000000"/>
                        </a:buClr>
                        <a:buSzPts val="1800"/>
                        <a:buFont typeface="Arial"/>
                        <a:buNone/>
                      </a:pPr>
                      <a:r>
                        <a:rPr b="1" lang="en-GB" sz="1800" u="none" cap="none" strike="noStrike"/>
                        <a:t>Key Content (New Learning)</a:t>
                      </a:r>
                      <a:endParaRPr sz="1400" u="none" cap="none" strike="noStrike"/>
                    </a:p>
                  </a:txBody>
                  <a:tcPr marT="45725" marB="45725" marR="91450" marL="91450">
                    <a:solidFill>
                      <a:srgbClr val="B3C6E7"/>
                    </a:solidFill>
                  </a:tcPr>
                </a:tc>
                <a:tc hMerge="1"/>
                <a:tc hMerge="1"/>
                <a:tc hMerge="1"/>
                <a:tc hMerge="1"/>
              </a:tr>
              <a:tr h="339275">
                <a:tc gridSpan="2">
                  <a:txBody>
                    <a:bodyPr/>
                    <a:lstStyle/>
                    <a:p>
                      <a:pPr indent="-292100" lvl="0" marL="457200" rtl="0" algn="l">
                        <a:spcBef>
                          <a:spcPts val="0"/>
                        </a:spcBef>
                        <a:spcAft>
                          <a:spcPts val="0"/>
                        </a:spcAft>
                        <a:buClr>
                          <a:schemeClr val="dk1"/>
                        </a:buClr>
                        <a:buSzPts val="1000"/>
                        <a:buFont typeface="Calibri"/>
                        <a:buChar char="●"/>
                      </a:pPr>
                      <a:r>
                        <a:rPr lang="en-GB" sz="1000"/>
                        <a:t>Explain that some changes result in the formation of new materials, and that this kind of change is not usually reversible, including changes associated with burning and the action of acid on bicarbonate of soda.</a:t>
                      </a:r>
                      <a:endParaRPr sz="1100" u="none" cap="none" strike="noStrike">
                        <a:latin typeface="Arial"/>
                        <a:ea typeface="Arial"/>
                        <a:cs typeface="Arial"/>
                        <a:sym typeface="Arial"/>
                      </a:endParaRPr>
                    </a:p>
                  </a:txBody>
                  <a:tcPr marT="45725" marB="45725" marR="91450" marL="91450"/>
                </a:tc>
                <a:tc hMerge="1"/>
                <a:tc>
                  <a:txBody>
                    <a:bodyPr/>
                    <a:lstStyle/>
                    <a:p>
                      <a:pPr indent="-298450" lvl="0" marL="457200" rtl="0" algn="l">
                        <a:spcBef>
                          <a:spcPts val="0"/>
                        </a:spcBef>
                        <a:spcAft>
                          <a:spcPts val="0"/>
                        </a:spcAft>
                        <a:buClr>
                          <a:schemeClr val="dk1"/>
                        </a:buClr>
                        <a:buSzPts val="1100"/>
                        <a:buFont typeface="Calibri"/>
                        <a:buChar char="●"/>
                      </a:pPr>
                      <a:r>
                        <a:rPr lang="en-GB" sz="1100"/>
                        <a:t>Be able to select appropriate scientific vocabulary and media to support findings</a:t>
                      </a:r>
                      <a:endParaRPr sz="1100" u="none" cap="none" strike="noStrike">
                        <a:latin typeface="Arial"/>
                        <a:ea typeface="Arial"/>
                        <a:cs typeface="Arial"/>
                        <a:sym typeface="Arial"/>
                      </a:endParaRPr>
                    </a:p>
                  </a:txBody>
                  <a:tcPr marT="45725" marB="45725" marR="91450" marL="91450"/>
                </a:tc>
                <a:tc>
                  <a:txBody>
                    <a:bodyPr/>
                    <a:lstStyle/>
                    <a:p>
                      <a:pPr indent="-298450" lvl="0" marL="457200" rtl="0" algn="l">
                        <a:spcBef>
                          <a:spcPts val="0"/>
                        </a:spcBef>
                        <a:spcAft>
                          <a:spcPts val="0"/>
                        </a:spcAft>
                        <a:buClr>
                          <a:schemeClr val="dk1"/>
                        </a:buClr>
                        <a:buSzPts val="1100"/>
                        <a:buFont typeface="Calibri"/>
                        <a:buChar char="●"/>
                      </a:pPr>
                      <a:r>
                        <a:rPr lang="en-GB" sz="1100"/>
                        <a:t>Be able to set up an investigation independently</a:t>
                      </a:r>
                      <a:endParaRPr sz="1800" u="none" cap="none" strike="noStrike"/>
                    </a:p>
                  </a:txBody>
                  <a:tcPr marT="45725" marB="45725" marR="91450" marL="91450"/>
                </a:tc>
                <a:tc>
                  <a:txBody>
                    <a:bodyPr/>
                    <a:lstStyle/>
                    <a:p>
                      <a:pPr indent="-298450" lvl="0" marL="457200" rtl="0" algn="l">
                        <a:spcBef>
                          <a:spcPts val="0"/>
                        </a:spcBef>
                        <a:spcAft>
                          <a:spcPts val="0"/>
                        </a:spcAft>
                        <a:buClr>
                          <a:schemeClr val="dk1"/>
                        </a:buClr>
                        <a:buSzPts val="1100"/>
                        <a:buFont typeface="Calibri"/>
                        <a:buChar char="●"/>
                      </a:pPr>
                      <a:r>
                        <a:rPr lang="en-GB" sz="1100"/>
                        <a:t>Be able to discuss important scientific findings over time</a:t>
                      </a:r>
                      <a:endParaRPr sz="1100" u="none" cap="none" strike="noStrike">
                        <a:latin typeface="Arial"/>
                        <a:ea typeface="Arial"/>
                        <a:cs typeface="Arial"/>
                        <a:sym typeface="Arial"/>
                      </a:endParaRPr>
                    </a:p>
                  </a:txBody>
                  <a:tcPr marT="45725" marB="45725" marR="91450" marL="91450"/>
                </a:tc>
              </a:tr>
              <a:tr h="4627325">
                <a:tc>
                  <a:txBody>
                    <a:bodyPr/>
                    <a:lstStyle/>
                    <a:p>
                      <a:pPr indent="0" lvl="0" marL="0" marR="0" rtl="0" algn="l">
                        <a:lnSpc>
                          <a:spcPct val="100000"/>
                        </a:lnSpc>
                        <a:spcBef>
                          <a:spcPts val="0"/>
                        </a:spcBef>
                        <a:spcAft>
                          <a:spcPts val="0"/>
                        </a:spcAft>
                        <a:buClr>
                          <a:srgbClr val="000000"/>
                        </a:buClr>
                        <a:buSzPts val="1400"/>
                        <a:buFont typeface="Arial"/>
                        <a:buNone/>
                      </a:pPr>
                      <a:r>
                        <a:rPr lang="en-GB" sz="2300" u="none" cap="none" strike="noStrike">
                          <a:solidFill>
                            <a:schemeClr val="dk1"/>
                          </a:solidFill>
                          <a:latin typeface="Calibri"/>
                          <a:ea typeface="Calibri"/>
                          <a:cs typeface="Calibri"/>
                          <a:sym typeface="Calibri"/>
                        </a:rPr>
                        <a:t>Lesson 1</a:t>
                      </a:r>
                      <a:endParaRPr sz="2300" u="none" cap="none" strike="noStrike"/>
                    </a:p>
                    <a:p>
                      <a:pPr indent="0" lvl="0" marL="0" marR="0" rtl="0" algn="l">
                        <a:lnSpc>
                          <a:spcPct val="100000"/>
                        </a:lnSpc>
                        <a:spcBef>
                          <a:spcPts val="0"/>
                        </a:spcBef>
                        <a:spcAft>
                          <a:spcPts val="0"/>
                        </a:spcAft>
                        <a:buClr>
                          <a:srgbClr val="000000"/>
                        </a:buClr>
                        <a:buSzPts val="1400"/>
                        <a:buFont typeface="Arial"/>
                        <a:buNone/>
                      </a:pPr>
                      <a:r>
                        <a:t/>
                      </a:r>
                      <a:endParaRPr sz="2300" u="none" cap="none" strike="noStrike"/>
                    </a:p>
                    <a:p>
                      <a:pPr indent="0" lvl="0" marL="0" marR="0" rtl="0" algn="l">
                        <a:lnSpc>
                          <a:spcPct val="100000"/>
                        </a:lnSpc>
                        <a:spcBef>
                          <a:spcPts val="0"/>
                        </a:spcBef>
                        <a:spcAft>
                          <a:spcPts val="0"/>
                        </a:spcAft>
                        <a:buClr>
                          <a:srgbClr val="000000"/>
                        </a:buClr>
                        <a:buSzPts val="1400"/>
                        <a:buFont typeface="Arial"/>
                        <a:buNone/>
                      </a:pPr>
                      <a:r>
                        <a:rPr lang="en-GB" sz="2300" u="none" cap="none" strike="noStrike">
                          <a:solidFill>
                            <a:schemeClr val="dk1"/>
                          </a:solidFill>
                          <a:latin typeface="Calibri"/>
                          <a:ea typeface="Calibri"/>
                          <a:cs typeface="Calibri"/>
                          <a:sym typeface="Calibri"/>
                        </a:rPr>
                        <a:t>Lesson 2</a:t>
                      </a:r>
                      <a:endParaRPr sz="2300" u="none" cap="none" strike="noStrike"/>
                    </a:p>
                    <a:p>
                      <a:pPr indent="0" lvl="0" marL="0" marR="0" rtl="0" algn="l">
                        <a:lnSpc>
                          <a:spcPct val="100000"/>
                        </a:lnSpc>
                        <a:spcBef>
                          <a:spcPts val="0"/>
                        </a:spcBef>
                        <a:spcAft>
                          <a:spcPts val="0"/>
                        </a:spcAft>
                        <a:buClr>
                          <a:srgbClr val="000000"/>
                        </a:buClr>
                        <a:buSzPts val="1400"/>
                        <a:buFont typeface="Arial"/>
                        <a:buNone/>
                      </a:pPr>
                      <a:r>
                        <a:rPr lang="en-GB" sz="2300" u="none" cap="none" strike="noStrike">
                          <a:solidFill>
                            <a:schemeClr val="dk1"/>
                          </a:solidFill>
                          <a:latin typeface="Calibri"/>
                          <a:ea typeface="Calibri"/>
                          <a:cs typeface="Calibri"/>
                          <a:sym typeface="Calibri"/>
                        </a:rPr>
                        <a:t> </a:t>
                      </a:r>
                      <a:endParaRPr sz="2300" u="none" cap="none" strike="noStrike"/>
                    </a:p>
                    <a:p>
                      <a:pPr indent="0" lvl="0" marL="0" marR="0" rtl="0" algn="l">
                        <a:lnSpc>
                          <a:spcPct val="100000"/>
                        </a:lnSpc>
                        <a:spcBef>
                          <a:spcPts val="0"/>
                        </a:spcBef>
                        <a:spcAft>
                          <a:spcPts val="0"/>
                        </a:spcAft>
                        <a:buClr>
                          <a:srgbClr val="000000"/>
                        </a:buClr>
                        <a:buSzPts val="1400"/>
                        <a:buFont typeface="Arial"/>
                        <a:buNone/>
                      </a:pPr>
                      <a:r>
                        <a:rPr lang="en-GB" sz="2300" u="none" cap="none" strike="noStrike">
                          <a:solidFill>
                            <a:schemeClr val="dk1"/>
                          </a:solidFill>
                          <a:latin typeface="Calibri"/>
                          <a:ea typeface="Calibri"/>
                          <a:cs typeface="Calibri"/>
                          <a:sym typeface="Calibri"/>
                        </a:rPr>
                        <a:t>Lesson 3</a:t>
                      </a:r>
                      <a:endParaRPr sz="2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sz="2300" u="none" cap="none" strike="noStrike"/>
                    </a:p>
                    <a:p>
                      <a:pPr indent="0" lvl="0" marL="0" marR="0" rtl="0" algn="l">
                        <a:lnSpc>
                          <a:spcPct val="100000"/>
                        </a:lnSpc>
                        <a:spcBef>
                          <a:spcPts val="0"/>
                        </a:spcBef>
                        <a:spcAft>
                          <a:spcPts val="0"/>
                        </a:spcAft>
                        <a:buClr>
                          <a:srgbClr val="000000"/>
                        </a:buClr>
                        <a:buSzPts val="1400"/>
                        <a:buFont typeface="Arial"/>
                        <a:buNone/>
                      </a:pPr>
                      <a:r>
                        <a:rPr lang="en-GB" sz="2300" u="none" cap="none" strike="noStrike">
                          <a:solidFill>
                            <a:schemeClr val="dk1"/>
                          </a:solidFill>
                          <a:latin typeface="Calibri"/>
                          <a:ea typeface="Calibri"/>
                          <a:cs typeface="Calibri"/>
                          <a:sym typeface="Calibri"/>
                        </a:rPr>
                        <a:t>Lesson 4</a:t>
                      </a:r>
                      <a:endParaRPr sz="2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sz="2300" u="none" cap="none" strike="noStrike"/>
                    </a:p>
                    <a:p>
                      <a:pPr indent="0" lvl="0" marL="0" marR="0" rtl="0" algn="l">
                        <a:lnSpc>
                          <a:spcPct val="100000"/>
                        </a:lnSpc>
                        <a:spcBef>
                          <a:spcPts val="0"/>
                        </a:spcBef>
                        <a:spcAft>
                          <a:spcPts val="0"/>
                        </a:spcAft>
                        <a:buClr>
                          <a:srgbClr val="000000"/>
                        </a:buClr>
                        <a:buSzPts val="1400"/>
                        <a:buFont typeface="Arial"/>
                        <a:buNone/>
                      </a:pPr>
                      <a:r>
                        <a:rPr lang="en-GB" sz="2300" u="none" cap="none" strike="noStrike"/>
                        <a:t>Lesson 5</a:t>
                      </a:r>
                      <a:endParaRPr sz="2300" u="none" cap="none" strike="noStrike"/>
                    </a:p>
                    <a:p>
                      <a:pPr indent="0" lvl="0" marL="0" marR="0" rtl="0" algn="l">
                        <a:lnSpc>
                          <a:spcPct val="100000"/>
                        </a:lnSpc>
                        <a:spcBef>
                          <a:spcPts val="0"/>
                        </a:spcBef>
                        <a:spcAft>
                          <a:spcPts val="0"/>
                        </a:spcAft>
                        <a:buClr>
                          <a:srgbClr val="000000"/>
                        </a:buClr>
                        <a:buSzPts val="1400"/>
                        <a:buFont typeface="Arial"/>
                        <a:buNone/>
                      </a:pPr>
                      <a:r>
                        <a:t/>
                      </a:r>
                      <a:endParaRPr sz="2300"/>
                    </a:p>
                    <a:p>
                      <a:pPr indent="0" lvl="0" marL="0" marR="0" rtl="0" algn="l">
                        <a:lnSpc>
                          <a:spcPct val="100000"/>
                        </a:lnSpc>
                        <a:spcBef>
                          <a:spcPts val="0"/>
                        </a:spcBef>
                        <a:spcAft>
                          <a:spcPts val="0"/>
                        </a:spcAft>
                        <a:buClr>
                          <a:srgbClr val="000000"/>
                        </a:buClr>
                        <a:buSzPts val="1400"/>
                        <a:buFont typeface="Arial"/>
                        <a:buNone/>
                      </a:pPr>
                      <a:r>
                        <a:t/>
                      </a:r>
                      <a:endParaRPr sz="2300"/>
                    </a:p>
                    <a:p>
                      <a:pPr indent="0" lvl="0" marL="0" marR="0" rtl="0" algn="l">
                        <a:lnSpc>
                          <a:spcPct val="100000"/>
                        </a:lnSpc>
                        <a:spcBef>
                          <a:spcPts val="0"/>
                        </a:spcBef>
                        <a:spcAft>
                          <a:spcPts val="0"/>
                        </a:spcAft>
                        <a:buClr>
                          <a:srgbClr val="000000"/>
                        </a:buClr>
                        <a:buSzPts val="1400"/>
                        <a:buFont typeface="Arial"/>
                        <a:buNone/>
                      </a:pPr>
                      <a:r>
                        <a:rPr lang="en-GB" sz="2300" u="none" cap="none" strike="noStrike"/>
                        <a:t>End point</a:t>
                      </a:r>
                      <a:endParaRPr sz="2300" u="none" cap="none" strike="noStrike"/>
                    </a:p>
                    <a:p>
                      <a:pPr indent="0" lvl="0" marL="0" marR="0" rtl="0" algn="l">
                        <a:lnSpc>
                          <a:spcPct val="100000"/>
                        </a:lnSpc>
                        <a:spcBef>
                          <a:spcPts val="0"/>
                        </a:spcBef>
                        <a:spcAft>
                          <a:spcPts val="0"/>
                        </a:spcAft>
                        <a:buClr>
                          <a:srgbClr val="000000"/>
                        </a:buClr>
                        <a:buSzPts val="1400"/>
                        <a:buFont typeface="Arial"/>
                        <a:buNone/>
                      </a:pPr>
                      <a:r>
                        <a:t/>
                      </a:r>
                      <a:endParaRPr sz="2000" u="none" cap="none" strike="noStrike"/>
                    </a:p>
                  </a:txBody>
                  <a:tcPr marT="45725" marB="45725" marR="91450" marL="91450"/>
                </a:tc>
                <a:tc gridSpan="3">
                  <a:txBody>
                    <a:bodyPr/>
                    <a:lstStyle/>
                    <a:p>
                      <a:pPr indent="0" lvl="0" marL="0" marR="0" rtl="0" algn="l">
                        <a:lnSpc>
                          <a:spcPct val="100000"/>
                        </a:lnSpc>
                        <a:spcBef>
                          <a:spcPts val="0"/>
                        </a:spcBef>
                        <a:spcAft>
                          <a:spcPts val="0"/>
                        </a:spcAft>
                        <a:buClr>
                          <a:schemeClr val="dk1"/>
                        </a:buClr>
                        <a:buSzPts val="1100"/>
                        <a:buFont typeface="Arial"/>
                        <a:buNone/>
                      </a:pPr>
                      <a:r>
                        <a:rPr lang="en-GB" sz="2300"/>
                        <a:t>To plan an investigation for melting points. </a:t>
                      </a:r>
                      <a:endParaRPr sz="2300"/>
                    </a:p>
                    <a:p>
                      <a:pPr indent="0" lvl="0" marL="0" marR="0" rtl="0" algn="l">
                        <a:lnSpc>
                          <a:spcPct val="100000"/>
                        </a:lnSpc>
                        <a:spcBef>
                          <a:spcPts val="0"/>
                        </a:spcBef>
                        <a:spcAft>
                          <a:spcPts val="0"/>
                        </a:spcAft>
                        <a:buClr>
                          <a:schemeClr val="dk1"/>
                        </a:buClr>
                        <a:buSzPts val="1100"/>
                        <a:buFont typeface="Arial"/>
                        <a:buNone/>
                      </a:pPr>
                      <a:r>
                        <a:t/>
                      </a:r>
                      <a:endParaRPr sz="2300"/>
                    </a:p>
                    <a:p>
                      <a:pPr indent="0" lvl="0" marL="0" marR="0" rtl="0" algn="l">
                        <a:lnSpc>
                          <a:spcPct val="100000"/>
                        </a:lnSpc>
                        <a:spcBef>
                          <a:spcPts val="0"/>
                        </a:spcBef>
                        <a:spcAft>
                          <a:spcPts val="0"/>
                        </a:spcAft>
                        <a:buClr>
                          <a:schemeClr val="dk1"/>
                        </a:buClr>
                        <a:buSzPts val="1100"/>
                        <a:buFont typeface="Arial"/>
                        <a:buNone/>
                      </a:pPr>
                      <a:r>
                        <a:rPr lang="en-GB" sz="2300"/>
                        <a:t>To carry out an investigation for melting points.</a:t>
                      </a:r>
                      <a:endParaRPr sz="2300"/>
                    </a:p>
                    <a:p>
                      <a:pPr indent="0" lvl="0" marL="0" marR="0" rtl="0" algn="l">
                        <a:lnSpc>
                          <a:spcPct val="100000"/>
                        </a:lnSpc>
                        <a:spcBef>
                          <a:spcPts val="0"/>
                        </a:spcBef>
                        <a:spcAft>
                          <a:spcPts val="0"/>
                        </a:spcAft>
                        <a:buClr>
                          <a:schemeClr val="dk1"/>
                        </a:buClr>
                        <a:buSzPts val="1100"/>
                        <a:buFont typeface="Arial"/>
                        <a:buNone/>
                      </a:pPr>
                      <a:r>
                        <a:t/>
                      </a:r>
                      <a:endParaRPr sz="2300"/>
                    </a:p>
                    <a:p>
                      <a:pPr indent="0" lvl="0" marL="0" marR="0" rtl="0" algn="l">
                        <a:lnSpc>
                          <a:spcPct val="100000"/>
                        </a:lnSpc>
                        <a:spcBef>
                          <a:spcPts val="0"/>
                        </a:spcBef>
                        <a:spcAft>
                          <a:spcPts val="0"/>
                        </a:spcAft>
                        <a:buClr>
                          <a:schemeClr val="dk1"/>
                        </a:buClr>
                        <a:buSzPts val="1100"/>
                        <a:buFont typeface="Arial"/>
                        <a:buNone/>
                      </a:pPr>
                      <a:r>
                        <a:rPr lang="en-GB" sz="2300"/>
                        <a:t>To evaluate an investigation on melting points. </a:t>
                      </a:r>
                      <a:endParaRPr sz="2300"/>
                    </a:p>
                    <a:p>
                      <a:pPr indent="0" lvl="0" marL="0" marR="0" rtl="0" algn="l">
                        <a:lnSpc>
                          <a:spcPct val="100000"/>
                        </a:lnSpc>
                        <a:spcBef>
                          <a:spcPts val="0"/>
                        </a:spcBef>
                        <a:spcAft>
                          <a:spcPts val="0"/>
                        </a:spcAft>
                        <a:buClr>
                          <a:schemeClr val="dk1"/>
                        </a:buClr>
                        <a:buSzPts val="1100"/>
                        <a:buFont typeface="Arial"/>
                        <a:buNone/>
                      </a:pPr>
                      <a:r>
                        <a:t/>
                      </a:r>
                      <a:endParaRPr sz="2300"/>
                    </a:p>
                    <a:p>
                      <a:pPr indent="0" lvl="0" marL="0" marR="0" rtl="0" algn="l">
                        <a:lnSpc>
                          <a:spcPct val="100000"/>
                        </a:lnSpc>
                        <a:spcBef>
                          <a:spcPts val="0"/>
                        </a:spcBef>
                        <a:spcAft>
                          <a:spcPts val="0"/>
                        </a:spcAft>
                        <a:buClr>
                          <a:schemeClr val="dk1"/>
                        </a:buClr>
                        <a:buSzPts val="1100"/>
                        <a:buFont typeface="Arial"/>
                        <a:buNone/>
                      </a:pPr>
                      <a:r>
                        <a:rPr lang="en-GB" sz="2300"/>
                        <a:t>To plan an investigation for thermal insulation.</a:t>
                      </a:r>
                      <a:endParaRPr sz="2300"/>
                    </a:p>
                    <a:p>
                      <a:pPr indent="0" lvl="0" marL="0" marR="0" rtl="0" algn="l">
                        <a:lnSpc>
                          <a:spcPct val="100000"/>
                        </a:lnSpc>
                        <a:spcBef>
                          <a:spcPts val="0"/>
                        </a:spcBef>
                        <a:spcAft>
                          <a:spcPts val="0"/>
                        </a:spcAft>
                        <a:buClr>
                          <a:schemeClr val="dk1"/>
                        </a:buClr>
                        <a:buSzPts val="1100"/>
                        <a:buFont typeface="Arial"/>
                        <a:buNone/>
                      </a:pPr>
                      <a:r>
                        <a:t/>
                      </a:r>
                      <a:endParaRPr sz="2300"/>
                    </a:p>
                    <a:p>
                      <a:pPr indent="0" lvl="0" marL="0" marR="0" rtl="0" algn="l">
                        <a:lnSpc>
                          <a:spcPct val="100000"/>
                        </a:lnSpc>
                        <a:spcBef>
                          <a:spcPts val="0"/>
                        </a:spcBef>
                        <a:spcAft>
                          <a:spcPts val="0"/>
                        </a:spcAft>
                        <a:buClr>
                          <a:schemeClr val="dk1"/>
                        </a:buClr>
                        <a:buSzPts val="1100"/>
                        <a:buFont typeface="Arial"/>
                        <a:buNone/>
                      </a:pPr>
                      <a:r>
                        <a:rPr lang="en-GB" sz="2300"/>
                        <a:t>To carry out and evaluate an investigation on thermal insulation. </a:t>
                      </a:r>
                      <a:endParaRPr sz="2300"/>
                    </a:p>
                    <a:p>
                      <a:pPr indent="0" lvl="0" marL="0" marR="0" rtl="0" algn="l">
                        <a:lnSpc>
                          <a:spcPct val="100000"/>
                        </a:lnSpc>
                        <a:spcBef>
                          <a:spcPts val="0"/>
                        </a:spcBef>
                        <a:spcAft>
                          <a:spcPts val="0"/>
                        </a:spcAft>
                        <a:buClr>
                          <a:schemeClr val="dk1"/>
                        </a:buClr>
                        <a:buSzPts val="1100"/>
                        <a:buFont typeface="Arial"/>
                        <a:buNone/>
                      </a:pPr>
                      <a:r>
                        <a:t/>
                      </a:r>
                      <a:endParaRPr sz="2300"/>
                    </a:p>
                    <a:p>
                      <a:pPr indent="0" lvl="0" marL="0" marR="0" rtl="0" algn="l">
                        <a:lnSpc>
                          <a:spcPct val="100000"/>
                        </a:lnSpc>
                        <a:spcBef>
                          <a:spcPts val="0"/>
                        </a:spcBef>
                        <a:spcAft>
                          <a:spcPts val="0"/>
                        </a:spcAft>
                        <a:buClr>
                          <a:schemeClr val="dk1"/>
                        </a:buClr>
                        <a:buSzPts val="1100"/>
                        <a:buFont typeface="Arial"/>
                        <a:buNone/>
                      </a:pPr>
                      <a:r>
                        <a:rPr lang="en-GB" sz="2300"/>
                        <a:t>Two investigations completed. </a:t>
                      </a:r>
                      <a:endParaRPr sz="2300"/>
                    </a:p>
                  </a:txBody>
                  <a:tcPr marT="45725" marB="45725" marR="91450" marL="91450"/>
                </a:tc>
                <a:tc hMerge="1"/>
                <a:tc hMerge="1"/>
                <a:tc>
                  <a:txBody>
                    <a:bodyPr/>
                    <a:lstStyle/>
                    <a:p>
                      <a:pPr indent="0" lvl="0" marL="0" rtl="0" algn="l">
                        <a:spcBef>
                          <a:spcPts val="0"/>
                        </a:spcBef>
                        <a:spcAft>
                          <a:spcPts val="0"/>
                        </a:spcAft>
                        <a:buClr>
                          <a:schemeClr val="dk1"/>
                        </a:buClr>
                        <a:buSzPts val="1100"/>
                        <a:buFont typeface="Arial"/>
                        <a:buNone/>
                      </a:pPr>
                      <a:r>
                        <a:rPr lang="en-GB" sz="1500" u="sng">
                          <a:latin typeface="Arial"/>
                          <a:ea typeface="Arial"/>
                          <a:cs typeface="Arial"/>
                          <a:sym typeface="Arial"/>
                        </a:rPr>
                        <a:t>M</a:t>
                      </a:r>
                      <a:r>
                        <a:rPr lang="en-GB" sz="1500" u="sng">
                          <a:latin typeface="Arial"/>
                          <a:ea typeface="Arial"/>
                          <a:cs typeface="Arial"/>
                          <a:sym typeface="Arial"/>
                        </a:rPr>
                        <a:t>elting points:</a:t>
                      </a:r>
                      <a:r>
                        <a:rPr lang="en-GB" sz="1500">
                          <a:latin typeface="Arial"/>
                          <a:ea typeface="Arial"/>
                          <a:cs typeface="Arial"/>
                          <a:sym typeface="Arial"/>
                        </a:rPr>
                        <a:t> When some solids are heated, they melt and turns into a liquid.</a:t>
                      </a:r>
                      <a:endParaRPr sz="15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GB" sz="1500" u="sng">
                          <a:latin typeface="Arial"/>
                          <a:ea typeface="Arial"/>
                          <a:cs typeface="Arial"/>
                          <a:sym typeface="Arial"/>
                        </a:rPr>
                        <a:t>Boiling:</a:t>
                      </a:r>
                      <a:r>
                        <a:rPr lang="en-GB" sz="1500">
                          <a:latin typeface="Arial"/>
                          <a:ea typeface="Arial"/>
                          <a:cs typeface="Arial"/>
                          <a:sym typeface="Arial"/>
                        </a:rPr>
                        <a:t> bringing a liquid to the temperature at which it bubbles and turns to </a:t>
                      </a:r>
                      <a:r>
                        <a:rPr lang="en-GB" sz="1500">
                          <a:uFill>
                            <a:noFill/>
                          </a:uFill>
                          <a:latin typeface="Arial"/>
                          <a:ea typeface="Arial"/>
                          <a:cs typeface="Arial"/>
                          <a:sym typeface="Arial"/>
                          <a:hlinkClick r:id="rId3"/>
                        </a:rPr>
                        <a:t>vapour</a:t>
                      </a:r>
                      <a:r>
                        <a:rPr lang="en-GB" sz="1500">
                          <a:latin typeface="Arial"/>
                          <a:ea typeface="Arial"/>
                          <a:cs typeface="Arial"/>
                          <a:sym typeface="Arial"/>
                        </a:rPr>
                        <a:t>.</a:t>
                      </a:r>
                      <a:endParaRPr sz="15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GB" sz="1500" u="sng">
                          <a:latin typeface="Arial"/>
                          <a:ea typeface="Arial"/>
                          <a:cs typeface="Arial"/>
                          <a:sym typeface="Arial"/>
                        </a:rPr>
                        <a:t>Solid:</a:t>
                      </a:r>
                      <a:r>
                        <a:rPr lang="en-GB" sz="1500">
                          <a:latin typeface="Arial"/>
                          <a:ea typeface="Arial"/>
                          <a:cs typeface="Arial"/>
                          <a:sym typeface="Arial"/>
                        </a:rPr>
                        <a:t> firm and stable in shape; not liquid or fluid.</a:t>
                      </a:r>
                      <a:endParaRPr sz="15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GB" sz="1500" u="sng">
                          <a:latin typeface="Arial"/>
                          <a:ea typeface="Arial"/>
                          <a:cs typeface="Arial"/>
                          <a:sym typeface="Arial"/>
                        </a:rPr>
                        <a:t>Liquid:</a:t>
                      </a:r>
                      <a:r>
                        <a:rPr lang="en-GB" sz="1500">
                          <a:latin typeface="Arial"/>
                          <a:ea typeface="Arial"/>
                          <a:cs typeface="Arial"/>
                          <a:sym typeface="Arial"/>
                        </a:rPr>
                        <a:t> A material whose particles have gaps between them and moderate energy. A liquid takes the shape of the container it is in; it will flow but can be contained relatively easily</a:t>
                      </a:r>
                      <a:endParaRPr sz="15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GB" sz="1500" u="sng">
                          <a:latin typeface="Arial"/>
                          <a:ea typeface="Arial"/>
                          <a:cs typeface="Arial"/>
                          <a:sym typeface="Arial"/>
                        </a:rPr>
                        <a:t>Gas:</a:t>
                      </a:r>
                      <a:r>
                        <a:rPr lang="en-GB" sz="1500">
                          <a:latin typeface="Arial"/>
                          <a:ea typeface="Arial"/>
                          <a:cs typeface="Arial"/>
                          <a:sym typeface="Arial"/>
                        </a:rPr>
                        <a:t> A gas is a substance made up of high energy particles that are constantly moving rapidly. The particles are not in a fixed structure and are not close together either - they are spaced out and always moving. </a:t>
                      </a:r>
                      <a:endParaRPr sz="15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GB" sz="1500">
                          <a:latin typeface="Arial"/>
                          <a:ea typeface="Arial"/>
                          <a:cs typeface="Arial"/>
                          <a:sym typeface="Arial"/>
                        </a:rPr>
                        <a:t> </a:t>
                      </a:r>
                      <a:r>
                        <a:rPr lang="en-GB" sz="1500" u="sng">
                          <a:latin typeface="Arial"/>
                          <a:ea typeface="Arial"/>
                          <a:cs typeface="Arial"/>
                          <a:sym typeface="Arial"/>
                        </a:rPr>
                        <a:t>Thermal</a:t>
                      </a:r>
                      <a:r>
                        <a:rPr lang="en-GB" sz="1500">
                          <a:latin typeface="Arial"/>
                          <a:ea typeface="Arial"/>
                          <a:cs typeface="Arial"/>
                          <a:sym typeface="Arial"/>
                        </a:rPr>
                        <a:t>: using, resulting from, or producing heat.</a:t>
                      </a:r>
                      <a:endParaRPr sz="15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a:p>
                  </a:txBody>
                  <a:tcPr marT="45725" marB="45725" marR="91450" marL="91450"/>
                </a:tc>
              </a:tr>
            </a:tbl>
          </a:graphicData>
        </a:graphic>
      </p:graphicFrame>
      <p:pic>
        <p:nvPicPr>
          <p:cNvPr id="85" name="Google Shape;85;p1"/>
          <p:cNvPicPr preferRelativeResize="0"/>
          <p:nvPr/>
        </p:nvPicPr>
        <p:blipFill rotWithShape="1">
          <a:blip r:embed="rId4">
            <a:alphaModFix/>
          </a:blip>
          <a:srcRect b="0" l="0" r="0" t="0"/>
          <a:stretch/>
        </p:blipFill>
        <p:spPr>
          <a:xfrm>
            <a:off x="274753" y="194204"/>
            <a:ext cx="2181225" cy="673100"/>
          </a:xfrm>
          <a:prstGeom prst="rect">
            <a:avLst/>
          </a:prstGeom>
          <a:noFill/>
          <a:ln>
            <a:noFill/>
          </a:ln>
        </p:spPr>
      </p:pic>
      <p:sp>
        <p:nvSpPr>
          <p:cNvPr id="86" name="Google Shape;86;p1"/>
          <p:cNvSpPr/>
          <p:nvPr/>
        </p:nvSpPr>
        <p:spPr>
          <a:xfrm>
            <a:off x="2455978" y="53701"/>
            <a:ext cx="9257051" cy="95410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800"/>
              <a:buFont typeface="Arial"/>
              <a:buNone/>
            </a:pPr>
            <a:r>
              <a:rPr b="1" lang="en-GB" sz="2800">
                <a:solidFill>
                  <a:srgbClr val="FFFFFF"/>
                </a:solidFill>
                <a:latin typeface="Calibri"/>
                <a:ea typeface="Calibri"/>
                <a:cs typeface="Calibri"/>
                <a:sym typeface="Calibri"/>
              </a:rPr>
              <a:t>Science</a:t>
            </a:r>
            <a:endParaRPr b="1" i="0" sz="2800" u="none" cap="none" strike="noStrike">
              <a:solidFill>
                <a:srgbClr val="FFFFFF"/>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800"/>
              <a:buFont typeface="Arial"/>
              <a:buNone/>
            </a:pPr>
            <a:r>
              <a:rPr b="1" i="0" lang="en-GB" sz="2800" u="none" cap="none" strike="noStrike">
                <a:solidFill>
                  <a:srgbClr val="FFFFFF"/>
                </a:solidFill>
                <a:latin typeface="Calibri"/>
                <a:ea typeface="Calibri"/>
                <a:cs typeface="Calibri"/>
                <a:sym typeface="Calibri"/>
              </a:rPr>
              <a:t>Unit 6- </a:t>
            </a:r>
            <a:r>
              <a:rPr b="1" lang="en-GB" sz="2800">
                <a:solidFill>
                  <a:srgbClr val="FFFFFF"/>
                </a:solidFill>
                <a:latin typeface="Calibri"/>
                <a:ea typeface="Calibri"/>
                <a:cs typeface="Calibri"/>
                <a:sym typeface="Calibri"/>
              </a:rPr>
              <a:t>Themed Projects</a:t>
            </a:r>
            <a:endParaRPr b="1" i="0" sz="2800" u="none" cap="none" strike="noStrike">
              <a:solidFill>
                <a:srgbClr val="FFFFFF"/>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2023-07-25T19:22:16Z</dcterms:created>
  <dc:creator>Gemma Wright</dc:creator>
</cp:coreProperties>
</file>