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gQcf4CkdCfBV+gnpIFCqarDTxs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76E01B7-298A-49C9-9B98-C5E71F08F913}">
  <a:tblStyle styleId="{576E01B7-298A-49C9-9B98-C5E71F08F913}"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aphicFrame>
        <p:nvGraphicFramePr>
          <p:cNvPr id="84" name="Google Shape;84;p1"/>
          <p:cNvGraphicFramePr/>
          <p:nvPr/>
        </p:nvGraphicFramePr>
        <p:xfrm>
          <a:off x="152400" y="153361"/>
          <a:ext cx="3000000" cy="3000000"/>
        </p:xfrm>
        <a:graphic>
          <a:graphicData uri="http://schemas.openxmlformats.org/drawingml/2006/table">
            <a:tbl>
              <a:tblPr bandRow="1" firstRow="1">
                <a:noFill/>
                <a:tableStyleId>{576E01B7-298A-49C9-9B98-C5E71F08F913}</a:tableStyleId>
              </a:tblPr>
              <a:tblGrid>
                <a:gridCol w="1099450"/>
                <a:gridCol w="1872350"/>
                <a:gridCol w="2971800"/>
                <a:gridCol w="2971800"/>
                <a:gridCol w="2971800"/>
              </a:tblGrid>
              <a:tr h="735825">
                <a:tc gridSpan="5">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solidFill>
                      <a:srgbClr val="2E75B5"/>
                    </a:solidFill>
                  </a:tcPr>
                </a:tc>
                <a:tc hMerge="1"/>
                <a:tc hMerge="1"/>
                <a:tc hMerge="1"/>
                <a:tc hMerge="1"/>
              </a:tr>
              <a:tr h="357850">
                <a:tc gridSpan="5">
                  <a:txBody>
                    <a:bodyPr/>
                    <a:lstStyle/>
                    <a:p>
                      <a:pPr indent="0" lvl="0" marL="0" marR="0" rtl="0" algn="ctr">
                        <a:lnSpc>
                          <a:spcPct val="100000"/>
                        </a:lnSpc>
                        <a:spcBef>
                          <a:spcPts val="0"/>
                        </a:spcBef>
                        <a:spcAft>
                          <a:spcPts val="0"/>
                        </a:spcAft>
                        <a:buClr>
                          <a:srgbClr val="000000"/>
                        </a:buClr>
                        <a:buSzPts val="1800"/>
                        <a:buFont typeface="Arial"/>
                        <a:buNone/>
                      </a:pPr>
                      <a:r>
                        <a:rPr b="1" lang="en-GB" sz="1800" u="none" cap="none" strike="noStrike"/>
                        <a:t>Key Content (New Learning)</a:t>
                      </a:r>
                      <a:endParaRPr sz="1400" u="none" cap="none" strike="noStrike"/>
                    </a:p>
                  </a:txBody>
                  <a:tcPr marT="45725" marB="45725" marR="91450" marL="91450">
                    <a:solidFill>
                      <a:srgbClr val="B3C6E7"/>
                    </a:solidFill>
                  </a:tcPr>
                </a:tc>
                <a:tc hMerge="1"/>
                <a:tc hMerge="1"/>
                <a:tc hMerge="1"/>
                <a:tc hMerge="1"/>
              </a:tr>
              <a:tr h="1006925">
                <a:tc gridSpan="2">
                  <a:txBody>
                    <a:bodyPr/>
                    <a:lstStyle/>
                    <a:p>
                      <a:pPr indent="-323850" lvl="0" marL="179999" rtl="0" algn="l">
                        <a:spcBef>
                          <a:spcPts val="0"/>
                        </a:spcBef>
                        <a:spcAft>
                          <a:spcPts val="0"/>
                        </a:spcAft>
                        <a:buClr>
                          <a:schemeClr val="dk1"/>
                        </a:buClr>
                        <a:buSzPts val="1500"/>
                        <a:buFont typeface="Calibri"/>
                        <a:buChar char="●"/>
                      </a:pPr>
                      <a:r>
                        <a:rPr lang="en-GB" sz="1500"/>
                        <a:t>To know about the different environments and biomes in the Grand Canyon</a:t>
                      </a:r>
                      <a:endParaRPr sz="1700" u="none" cap="none" strike="noStrike">
                        <a:latin typeface="Times New Roman"/>
                        <a:ea typeface="Times New Roman"/>
                        <a:cs typeface="Times New Roman"/>
                        <a:sym typeface="Times New Roman"/>
                      </a:endParaRPr>
                    </a:p>
                  </a:txBody>
                  <a:tcPr marT="45725" marB="45725" marR="91450" marL="91450"/>
                </a:tc>
                <a:tc hMerge="1"/>
                <a:tc>
                  <a:txBody>
                    <a:bodyPr/>
                    <a:lstStyle/>
                    <a:p>
                      <a:pPr indent="-323850" lvl="0" marL="179999" rtl="0" algn="l">
                        <a:spcBef>
                          <a:spcPts val="0"/>
                        </a:spcBef>
                        <a:spcAft>
                          <a:spcPts val="0"/>
                        </a:spcAft>
                        <a:buClr>
                          <a:schemeClr val="dk1"/>
                        </a:buClr>
                        <a:buSzPts val="1500"/>
                        <a:buFont typeface="Calibri"/>
                        <a:buChar char="●"/>
                      </a:pPr>
                      <a:r>
                        <a:rPr lang="en-GB" sz="1500"/>
                        <a:t>To understand how the Grand Canyon was formed</a:t>
                      </a:r>
                      <a:endParaRPr sz="1500"/>
                    </a:p>
                    <a:p>
                      <a:pPr indent="0" lvl="0" marL="0" marR="0" rtl="0" algn="l">
                        <a:lnSpc>
                          <a:spcPct val="100000"/>
                        </a:lnSpc>
                        <a:spcBef>
                          <a:spcPts val="0"/>
                        </a:spcBef>
                        <a:spcAft>
                          <a:spcPts val="0"/>
                        </a:spcAft>
                        <a:buClr>
                          <a:schemeClr val="dk1"/>
                        </a:buClr>
                        <a:buSzPts val="1400"/>
                        <a:buFont typeface="Calibri"/>
                        <a:buNone/>
                      </a:pPr>
                      <a:r>
                        <a:t/>
                      </a:r>
                      <a:endParaRPr sz="1500"/>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Calibri"/>
                        <a:buNone/>
                      </a:pPr>
                      <a:r>
                        <a:t/>
                      </a:r>
                      <a:endParaRPr sz="1400" u="none" cap="none" strike="noStrike"/>
                    </a:p>
                  </a:txBody>
                  <a:tcPr marT="45725" marB="45725" marR="91450" marL="91450"/>
                </a:tc>
                <a:tc>
                  <a:txBody>
                    <a:bodyPr/>
                    <a:lstStyle/>
                    <a:p>
                      <a:pPr indent="0" lvl="0" marL="0" rtl="0" algn="l">
                        <a:spcBef>
                          <a:spcPts val="0"/>
                        </a:spcBef>
                        <a:spcAft>
                          <a:spcPts val="0"/>
                        </a:spcAft>
                        <a:buNone/>
                      </a:pPr>
                      <a:r>
                        <a:t/>
                      </a:r>
                      <a:endParaRPr/>
                    </a:p>
                  </a:txBody>
                  <a:tcPr marT="45725" marB="45725" marR="91450" marL="91450"/>
                </a:tc>
              </a:tr>
              <a:tr h="353650">
                <a:tc gridSpan="4">
                  <a:txBody>
                    <a:bodyPr/>
                    <a:lstStyle/>
                    <a:p>
                      <a:pPr indent="0" lvl="0" marL="0" marR="0" rtl="0" algn="ctr">
                        <a:lnSpc>
                          <a:spcPct val="100000"/>
                        </a:lnSpc>
                        <a:spcBef>
                          <a:spcPts val="0"/>
                        </a:spcBef>
                        <a:spcAft>
                          <a:spcPts val="0"/>
                        </a:spcAft>
                        <a:buClr>
                          <a:srgbClr val="000000"/>
                        </a:buClr>
                        <a:buSzPts val="1800"/>
                        <a:buFont typeface="Arial"/>
                        <a:buNone/>
                      </a:pPr>
                      <a:r>
                        <a:rPr b="1" lang="en-GB" sz="1800" u="none" cap="none" strike="noStrike"/>
                        <a:t>Unit Overview</a:t>
                      </a:r>
                      <a:endParaRPr sz="1400" u="none" cap="none" strike="noStrike"/>
                    </a:p>
                  </a:txBody>
                  <a:tcPr marT="45725" marB="45725" marR="91450" marL="91450" anchor="ctr">
                    <a:solidFill>
                      <a:srgbClr val="B3C6E7"/>
                    </a:solidFill>
                  </a:tcPr>
                </a:tc>
                <a:tc hMerge="1"/>
                <a:tc hMerge="1"/>
                <a:tc hMerge="1"/>
                <a:tc>
                  <a:txBody>
                    <a:bodyPr/>
                    <a:lstStyle/>
                    <a:p>
                      <a:pPr indent="0" lvl="0" marL="0" marR="0" rtl="0" algn="ctr">
                        <a:lnSpc>
                          <a:spcPct val="100000"/>
                        </a:lnSpc>
                        <a:spcBef>
                          <a:spcPts val="0"/>
                        </a:spcBef>
                        <a:spcAft>
                          <a:spcPts val="0"/>
                        </a:spcAft>
                        <a:buClr>
                          <a:srgbClr val="000000"/>
                        </a:buClr>
                        <a:buSzPts val="1800"/>
                        <a:buFont typeface="Arial"/>
                        <a:buNone/>
                      </a:pPr>
                      <a:r>
                        <a:rPr b="1" lang="en-GB" sz="1800" u="none" cap="none" strike="noStrike"/>
                        <a:t>Key Vocabulary </a:t>
                      </a:r>
                      <a:endParaRPr sz="1400" u="none" cap="none" strike="noStrike"/>
                    </a:p>
                  </a:txBody>
                  <a:tcPr marT="45725" marB="45725" marR="91450" marL="91450" anchor="ctr">
                    <a:solidFill>
                      <a:srgbClr val="B3C6E7"/>
                    </a:solidFill>
                  </a:tcPr>
                </a:tc>
              </a:tr>
              <a:tr h="456700">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Lesson 1</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Lesson 2</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Lesson 3</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Lesson 4</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a:t>Lesson 5</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End Point</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gridSpan="3">
                  <a:txBody>
                    <a:bodyPr/>
                    <a:lstStyle/>
                    <a:p>
                      <a:pPr indent="0" lvl="0" marL="0" marR="0" rtl="0" algn="l">
                        <a:lnSpc>
                          <a:spcPct val="100000"/>
                        </a:lnSpc>
                        <a:spcBef>
                          <a:spcPts val="0"/>
                        </a:spcBef>
                        <a:spcAft>
                          <a:spcPts val="0"/>
                        </a:spcAft>
                        <a:buClr>
                          <a:srgbClr val="000000"/>
                        </a:buClr>
                        <a:buSzPts val="1400"/>
                        <a:buFont typeface="Arial"/>
                        <a:buNone/>
                      </a:pPr>
                      <a:r>
                        <a:rPr lang="en-GB"/>
                        <a:t>To locate the Grand Canyon and identify key features.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To understand how the Grand Canyon was formed</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To learn about the environment at the bottom of the Grand Canyon.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To know about the different environments and biomes in the Grand Canyon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To consider the types of settlement and land use in and around the Grand Canyon and know how humans use the Canyon.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A presentation from notes in your </a:t>
                      </a:r>
                      <a:r>
                        <a:rPr lang="en-GB"/>
                        <a:t>book about the Grand Canyon- a fact from each lesson.</a:t>
                      </a:r>
                      <a:endParaRPr/>
                    </a:p>
                  </a:txBody>
                  <a:tcPr marT="45725" marB="45725" marR="91450" marL="91450"/>
                </a:tc>
                <a:tc hMerge="1"/>
                <a:tc hMerge="1"/>
                <a:tc>
                  <a:txBody>
                    <a:bodyPr/>
                    <a:lstStyle/>
                    <a:p>
                      <a:pPr indent="0" lvl="0" marL="0" marR="0" rtl="0" algn="l">
                        <a:lnSpc>
                          <a:spcPct val="100000"/>
                        </a:lnSpc>
                        <a:spcBef>
                          <a:spcPts val="0"/>
                        </a:spcBef>
                        <a:spcAft>
                          <a:spcPts val="0"/>
                        </a:spcAft>
                        <a:buClr>
                          <a:schemeClr val="dk1"/>
                        </a:buClr>
                        <a:buSzPts val="1400"/>
                        <a:buFont typeface="Arial"/>
                        <a:buNone/>
                      </a:pPr>
                      <a:r>
                        <a:rPr lang="en-GB"/>
                        <a:t>Formation- </a:t>
                      </a:r>
                      <a:r>
                        <a:rPr lang="en-GB" sz="1100">
                          <a:latin typeface="Verdana"/>
                          <a:ea typeface="Verdana"/>
                          <a:cs typeface="Verdana"/>
                          <a:sym typeface="Verdana"/>
                        </a:rPr>
                        <a:t>the way in which a thing is formed.</a:t>
                      </a:r>
                      <a:endParaRPr sz="1100">
                        <a:latin typeface="Verdana"/>
                        <a:ea typeface="Verdana"/>
                        <a:cs typeface="Verdana"/>
                        <a:sym typeface="Verdana"/>
                      </a:endParaRPr>
                    </a:p>
                    <a:p>
                      <a:pPr indent="0" lvl="0" marL="0" marR="0" rtl="0" algn="l">
                        <a:lnSpc>
                          <a:spcPct val="100000"/>
                        </a:lnSpc>
                        <a:spcBef>
                          <a:spcPts val="0"/>
                        </a:spcBef>
                        <a:spcAft>
                          <a:spcPts val="0"/>
                        </a:spcAft>
                        <a:buClr>
                          <a:schemeClr val="dk1"/>
                        </a:buClr>
                        <a:buSzPts val="1400"/>
                        <a:buFont typeface="Arial"/>
                        <a:buNone/>
                      </a:pPr>
                      <a:r>
                        <a:t/>
                      </a:r>
                      <a:endParaRPr sz="1100">
                        <a:latin typeface="Verdana"/>
                        <a:ea typeface="Verdana"/>
                        <a:cs typeface="Verdana"/>
                        <a:sym typeface="Verdana"/>
                      </a:endParaRPr>
                    </a:p>
                    <a:p>
                      <a:pPr indent="0" lvl="0" marL="0" marR="0" rtl="0" algn="l">
                        <a:lnSpc>
                          <a:spcPct val="100000"/>
                        </a:lnSpc>
                        <a:spcBef>
                          <a:spcPts val="0"/>
                        </a:spcBef>
                        <a:spcAft>
                          <a:spcPts val="0"/>
                        </a:spcAft>
                        <a:buClr>
                          <a:schemeClr val="dk1"/>
                        </a:buClr>
                        <a:buSzPts val="1400"/>
                        <a:buFont typeface="Arial"/>
                        <a:buNone/>
                      </a:pPr>
                      <a:r>
                        <a:rPr lang="en-GB"/>
                        <a:t>Features- </a:t>
                      </a:r>
                      <a:r>
                        <a:rPr lang="en-GB" sz="1100">
                          <a:latin typeface="Verdana"/>
                          <a:ea typeface="Verdana"/>
                          <a:cs typeface="Verdana"/>
                          <a:sym typeface="Verdana"/>
                        </a:rPr>
                        <a:t>a part or quality of something.</a:t>
                      </a:r>
                      <a:endParaRPr sz="1100">
                        <a:latin typeface="Verdana"/>
                        <a:ea typeface="Verdana"/>
                        <a:cs typeface="Verdana"/>
                        <a:sym typeface="Verdana"/>
                      </a:endParaRPr>
                    </a:p>
                    <a:p>
                      <a:pPr indent="0" lvl="0" marL="0" marR="0" rtl="0" algn="l">
                        <a:lnSpc>
                          <a:spcPct val="100000"/>
                        </a:lnSpc>
                        <a:spcBef>
                          <a:spcPts val="0"/>
                        </a:spcBef>
                        <a:spcAft>
                          <a:spcPts val="0"/>
                        </a:spcAft>
                        <a:buClr>
                          <a:schemeClr val="dk1"/>
                        </a:buClr>
                        <a:buSzPts val="1400"/>
                        <a:buFont typeface="Arial"/>
                        <a:buNone/>
                      </a:pPr>
                      <a:r>
                        <a:t/>
                      </a:r>
                      <a:endParaRPr sz="1100">
                        <a:latin typeface="Verdana"/>
                        <a:ea typeface="Verdana"/>
                        <a:cs typeface="Verdana"/>
                        <a:sym typeface="Verdana"/>
                      </a:endParaRPr>
                    </a:p>
                    <a:p>
                      <a:pPr indent="0" lvl="0" marL="0" marR="0" rtl="0" algn="l">
                        <a:lnSpc>
                          <a:spcPct val="100000"/>
                        </a:lnSpc>
                        <a:spcBef>
                          <a:spcPts val="0"/>
                        </a:spcBef>
                        <a:spcAft>
                          <a:spcPts val="0"/>
                        </a:spcAft>
                        <a:buClr>
                          <a:schemeClr val="dk1"/>
                        </a:buClr>
                        <a:buSzPts val="1400"/>
                        <a:buFont typeface="Arial"/>
                        <a:buNone/>
                      </a:pPr>
                      <a:r>
                        <a:rPr lang="en-GB"/>
                        <a:t>Biomes- </a:t>
                      </a:r>
                      <a:r>
                        <a:rPr lang="en-GB" sz="1100">
                          <a:latin typeface="Verdana"/>
                          <a:ea typeface="Verdana"/>
                          <a:cs typeface="Verdana"/>
                          <a:sym typeface="Verdana"/>
                        </a:rPr>
                        <a:t>a major type of global region, such as forest, desert, or grassland, characterized by the community of plants and animals that have adapted to life under the particular soil and climatic conditions that a particular region presents.</a:t>
                      </a:r>
                      <a:endParaRPr sz="1100">
                        <a:latin typeface="Verdana"/>
                        <a:ea typeface="Verdana"/>
                        <a:cs typeface="Verdana"/>
                        <a:sym typeface="Verdana"/>
                      </a:endParaRPr>
                    </a:p>
                    <a:p>
                      <a:pPr indent="0" lvl="0" marL="0" marR="0" rtl="0" algn="l">
                        <a:lnSpc>
                          <a:spcPct val="100000"/>
                        </a:lnSpc>
                        <a:spcBef>
                          <a:spcPts val="0"/>
                        </a:spcBef>
                        <a:spcAft>
                          <a:spcPts val="0"/>
                        </a:spcAft>
                        <a:buClr>
                          <a:schemeClr val="dk1"/>
                        </a:buClr>
                        <a:buSzPts val="1400"/>
                        <a:buFont typeface="Arial"/>
                        <a:buNone/>
                      </a:pPr>
                      <a:r>
                        <a:t/>
                      </a:r>
                      <a:endParaRPr sz="1100">
                        <a:latin typeface="Verdana"/>
                        <a:ea typeface="Verdana"/>
                        <a:cs typeface="Verdana"/>
                        <a:sym typeface="Verdana"/>
                      </a:endParaRPr>
                    </a:p>
                    <a:p>
                      <a:pPr indent="0" lvl="0" marL="0" marR="0" rtl="0" algn="l">
                        <a:lnSpc>
                          <a:spcPct val="100000"/>
                        </a:lnSpc>
                        <a:spcBef>
                          <a:spcPts val="0"/>
                        </a:spcBef>
                        <a:spcAft>
                          <a:spcPts val="0"/>
                        </a:spcAft>
                        <a:buClr>
                          <a:schemeClr val="dk1"/>
                        </a:buClr>
                        <a:buSzPts val="1400"/>
                        <a:buFont typeface="Arial"/>
                        <a:buNone/>
                      </a:pPr>
                      <a:r>
                        <a:rPr lang="en-GB"/>
                        <a:t>Environments- </a:t>
                      </a:r>
                      <a:r>
                        <a:rPr lang="en-GB" sz="1100">
                          <a:latin typeface="Verdana"/>
                          <a:ea typeface="Verdana"/>
                          <a:cs typeface="Verdana"/>
                          <a:sym typeface="Verdana"/>
                        </a:rPr>
                        <a:t>everything that surrounds a particular type of living thing and affects its growth and health.</a:t>
                      </a:r>
                      <a:endParaRPr/>
                    </a:p>
                    <a:p>
                      <a:pPr indent="0" lvl="0" marL="0" marR="0" rtl="0" algn="l">
                        <a:lnSpc>
                          <a:spcPct val="100000"/>
                        </a:lnSpc>
                        <a:spcBef>
                          <a:spcPts val="0"/>
                        </a:spcBef>
                        <a:spcAft>
                          <a:spcPts val="0"/>
                        </a:spcAft>
                        <a:buClr>
                          <a:schemeClr val="dk1"/>
                        </a:buClr>
                        <a:buSzPts val="1400"/>
                        <a:buFont typeface="Arial"/>
                        <a:buNone/>
                      </a:pPr>
                      <a:r>
                        <a:t/>
                      </a:r>
                      <a:endParaRPr/>
                    </a:p>
                    <a:p>
                      <a:pPr indent="0" lvl="0" marL="0" marR="0" rtl="0" algn="l">
                        <a:lnSpc>
                          <a:spcPct val="100000"/>
                        </a:lnSpc>
                        <a:spcBef>
                          <a:spcPts val="0"/>
                        </a:spcBef>
                        <a:spcAft>
                          <a:spcPts val="0"/>
                        </a:spcAft>
                        <a:buClr>
                          <a:schemeClr val="dk1"/>
                        </a:buClr>
                        <a:buSzPts val="1400"/>
                        <a:buFont typeface="Arial"/>
                        <a:buNone/>
                      </a:pPr>
                      <a:r>
                        <a:rPr lang="en-GB"/>
                        <a:t>Settlements- </a:t>
                      </a:r>
                      <a:r>
                        <a:rPr lang="en-GB" sz="1100">
                          <a:latin typeface="Verdana"/>
                          <a:ea typeface="Verdana"/>
                          <a:cs typeface="Verdana"/>
                          <a:sym typeface="Verdana"/>
                        </a:rPr>
                        <a:t>a place where people have recently settled</a:t>
                      </a:r>
                      <a:endParaRPr/>
                    </a:p>
                  </a:txBody>
                  <a:tcPr marT="45725" marB="45725" marR="91450" marL="91450"/>
                </a:tc>
              </a:tr>
            </a:tbl>
          </a:graphicData>
        </a:graphic>
      </p:graphicFrame>
      <p:pic>
        <p:nvPicPr>
          <p:cNvPr id="85" name="Google Shape;85;p1"/>
          <p:cNvPicPr preferRelativeResize="0"/>
          <p:nvPr/>
        </p:nvPicPr>
        <p:blipFill rotWithShape="1">
          <a:blip r:embed="rId3">
            <a:alphaModFix/>
          </a:blip>
          <a:srcRect b="0" l="0" r="0" t="0"/>
          <a:stretch/>
        </p:blipFill>
        <p:spPr>
          <a:xfrm>
            <a:off x="274753" y="194204"/>
            <a:ext cx="2181225" cy="673100"/>
          </a:xfrm>
          <a:prstGeom prst="rect">
            <a:avLst/>
          </a:prstGeom>
          <a:noFill/>
          <a:ln>
            <a:noFill/>
          </a:ln>
        </p:spPr>
      </p:pic>
      <p:sp>
        <p:nvSpPr>
          <p:cNvPr id="86" name="Google Shape;86;p1"/>
          <p:cNvSpPr/>
          <p:nvPr/>
        </p:nvSpPr>
        <p:spPr>
          <a:xfrm>
            <a:off x="2455978" y="53701"/>
            <a:ext cx="9257051" cy="95410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lang="en-GB" sz="2800">
                <a:solidFill>
                  <a:srgbClr val="FFFFFF"/>
                </a:solidFill>
                <a:latin typeface="Calibri"/>
                <a:ea typeface="Calibri"/>
                <a:cs typeface="Calibri"/>
                <a:sym typeface="Calibri"/>
              </a:rPr>
              <a:t>Geography</a:t>
            </a:r>
            <a:r>
              <a:rPr b="1" i="0" lang="en-GB" sz="2800" u="none" cap="none" strike="noStrike">
                <a:solidFill>
                  <a:srgbClr val="FFFFFF"/>
                </a:solidFill>
                <a:latin typeface="Calibri"/>
                <a:ea typeface="Calibri"/>
                <a:cs typeface="Calibri"/>
                <a:sym typeface="Calibri"/>
              </a:rPr>
              <a:t> Unit Overview</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800"/>
              <a:buFont typeface="Arial"/>
              <a:buNone/>
            </a:pPr>
            <a:r>
              <a:rPr b="1" i="0" lang="en-GB" sz="2800" u="none" cap="none" strike="noStrike">
                <a:solidFill>
                  <a:srgbClr val="FFFFFF"/>
                </a:solidFill>
                <a:latin typeface="Calibri"/>
                <a:ea typeface="Calibri"/>
                <a:cs typeface="Calibri"/>
                <a:sym typeface="Calibri"/>
              </a:rPr>
              <a:t>Unit 2 - </a:t>
            </a:r>
            <a:r>
              <a:rPr b="1" lang="en-GB" sz="2800">
                <a:solidFill>
                  <a:srgbClr val="FFFFFF"/>
                </a:solidFill>
                <a:latin typeface="Calibri"/>
                <a:ea typeface="Calibri"/>
                <a:cs typeface="Calibri"/>
                <a:sym typeface="Calibri"/>
              </a:rPr>
              <a:t>Canyons</a:t>
            </a:r>
            <a:endParaRPr b="1" i="0" sz="5400" u="none" cap="none" strike="noStrike">
              <a:solidFill>
                <a:srgbClr val="FFFFFF"/>
              </a:solidFill>
              <a:latin typeface="Calibri"/>
              <a:ea typeface="Calibri"/>
              <a:cs typeface="Calibri"/>
              <a:sym typeface="Calibri"/>
            </a:endParaRPr>
          </a:p>
        </p:txBody>
      </p:sp>
      <p:pic>
        <p:nvPicPr>
          <p:cNvPr id="87" name="Google Shape;87;p1"/>
          <p:cNvPicPr preferRelativeResize="0"/>
          <p:nvPr/>
        </p:nvPicPr>
        <p:blipFill>
          <a:blip r:embed="rId4">
            <a:alphaModFix/>
          </a:blip>
          <a:stretch>
            <a:fillRect/>
          </a:stretch>
        </p:blipFill>
        <p:spPr>
          <a:xfrm>
            <a:off x="8186730" y="1007800"/>
            <a:ext cx="2019220" cy="13458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2023-07-25T19:22:16Z</dcterms:created>
  <dc:creator>Gemma Wright</dc:creator>
</cp:coreProperties>
</file>